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6" r:id="rId6"/>
    <p:sldId id="265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3" r:id="rId21"/>
    <p:sldId id="280" r:id="rId2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7CC6-70D6-40CD-89B7-D7EF07695BBD}" type="datetimeFigureOut">
              <a:rPr lang="th-TH" smtClean="0"/>
              <a:pPr/>
              <a:t>03/08/61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2B70885-2399-4D41-B5C2-83ED629C6A9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7CC6-70D6-40CD-89B7-D7EF07695BBD}" type="datetimeFigureOut">
              <a:rPr lang="th-TH" smtClean="0"/>
              <a:pPr/>
              <a:t>03/08/61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0885-2399-4D41-B5C2-83ED629C6A9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7CC6-70D6-40CD-89B7-D7EF07695BBD}" type="datetimeFigureOut">
              <a:rPr lang="th-TH" smtClean="0"/>
              <a:pPr/>
              <a:t>03/08/61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0885-2399-4D41-B5C2-83ED629C6A9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7CC6-70D6-40CD-89B7-D7EF07695BBD}" type="datetimeFigureOut">
              <a:rPr lang="th-TH" smtClean="0"/>
              <a:pPr/>
              <a:t>03/08/61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0885-2399-4D41-B5C2-83ED629C6A9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7CC6-70D6-40CD-89B7-D7EF07695BBD}" type="datetimeFigureOut">
              <a:rPr lang="th-TH" smtClean="0"/>
              <a:pPr/>
              <a:t>03/08/61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h-TH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B70885-2399-4D41-B5C2-83ED629C6A9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7CC6-70D6-40CD-89B7-D7EF07695BBD}" type="datetimeFigureOut">
              <a:rPr lang="th-TH" smtClean="0"/>
              <a:pPr/>
              <a:t>03/08/61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0885-2399-4D41-B5C2-83ED629C6A9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7CC6-70D6-40CD-89B7-D7EF07695BBD}" type="datetimeFigureOut">
              <a:rPr lang="th-TH" smtClean="0"/>
              <a:pPr/>
              <a:t>03/08/61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0885-2399-4D41-B5C2-83ED629C6A9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7CC6-70D6-40CD-89B7-D7EF07695BBD}" type="datetimeFigureOut">
              <a:rPr lang="th-TH" smtClean="0"/>
              <a:pPr/>
              <a:t>03/08/61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0885-2399-4D41-B5C2-83ED629C6A9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7CC6-70D6-40CD-89B7-D7EF07695BBD}" type="datetimeFigureOut">
              <a:rPr lang="th-TH" smtClean="0"/>
              <a:pPr/>
              <a:t>03/08/61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0885-2399-4D41-B5C2-83ED629C6A9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7CC6-70D6-40CD-89B7-D7EF07695BBD}" type="datetimeFigureOut">
              <a:rPr lang="th-TH" smtClean="0"/>
              <a:pPr/>
              <a:t>03/08/61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0885-2399-4D41-B5C2-83ED629C6A9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B7CC6-70D6-40CD-89B7-D7EF07695BBD}" type="datetimeFigureOut">
              <a:rPr lang="th-TH" smtClean="0"/>
              <a:pPr/>
              <a:t>03/08/61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B70885-2399-4D41-B5C2-83ED629C6A9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38B7CC6-70D6-40CD-89B7-D7EF07695BBD}" type="datetimeFigureOut">
              <a:rPr lang="th-TH" smtClean="0"/>
              <a:pPr/>
              <a:t>03/08/61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2B70885-2399-4D41-B5C2-83ED629C6A9F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1809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th-TH" b="1" dirty="0" smtClean="0"/>
              <a:t>โดย </a:t>
            </a:r>
          </a:p>
          <a:p>
            <a:pPr>
              <a:spcBef>
                <a:spcPts val="0"/>
              </a:spcBef>
            </a:pPr>
            <a:r>
              <a:rPr lang="th-TH" b="1" dirty="0" smtClean="0"/>
              <a:t>นางสาว</a:t>
            </a:r>
            <a:r>
              <a:rPr lang="th-TH" b="1" dirty="0" err="1" smtClean="0"/>
              <a:t>พูล</a:t>
            </a:r>
            <a:r>
              <a:rPr lang="th-TH" b="1" dirty="0" smtClean="0"/>
              <a:t>สุข ปริวัตรวรวุฒิ</a:t>
            </a:r>
          </a:p>
          <a:p>
            <a:pPr>
              <a:spcBef>
                <a:spcPts val="0"/>
              </a:spcBef>
            </a:pPr>
            <a:r>
              <a:rPr lang="th-TH" b="1" dirty="0" smtClean="0"/>
              <a:t>กรรมการบริหารสมาคมห้องสมุดแห่งประเทศไทยฯ</a:t>
            </a:r>
            <a:endParaRPr lang="en-US" b="1" dirty="0" smtClean="0"/>
          </a:p>
          <a:p>
            <a:endParaRPr lang="th-TH" dirty="0" smtClean="0"/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 smtClean="0"/>
              <a:t>การจัดบริการเสริมของห้องสมุด</a:t>
            </a:r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LilyUPC" panose="020B0604020202020204" pitchFamily="34" charset="-34"/>
                <a:cs typeface="LilyUPC" panose="020B0604020202020204" pitchFamily="34" charset="-34"/>
              </a:rPr>
              <a:t>3. </a:t>
            </a:r>
            <a:r>
              <a:rPr lang="th-TH" b="1" dirty="0">
                <a:latin typeface="LilyUPC" panose="020B0604020202020204" pitchFamily="34" charset="-34"/>
                <a:cs typeface="LilyUPC" panose="020B0604020202020204" pitchFamily="34" charset="-34"/>
              </a:rPr>
              <a:t>บริการตอบคำถามออนไลน์ </a:t>
            </a:r>
            <a:r>
              <a:rPr lang="th-TH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/>
            </a:r>
            <a:br>
              <a:rPr lang="th-TH" b="1" dirty="0" smtClean="0">
                <a:latin typeface="LilyUPC" panose="020B0604020202020204" pitchFamily="34" charset="-34"/>
                <a:cs typeface="LilyUPC" panose="020B0604020202020204" pitchFamily="34" charset="-34"/>
              </a:rPr>
            </a:br>
            <a:r>
              <a:rPr lang="th-TH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(</a:t>
            </a:r>
            <a:r>
              <a:rPr lang="en-US" b="1" dirty="0">
                <a:latin typeface="LilyUPC" panose="020B0604020202020204" pitchFamily="34" charset="-34"/>
                <a:cs typeface="LilyUPC" panose="020B0604020202020204" pitchFamily="34" charset="-34"/>
              </a:rPr>
              <a:t>Online reference)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5184576"/>
          </a:xfrm>
        </p:spPr>
        <p:txBody>
          <a:bodyPr>
            <a:normAutofit fontScale="40000" lnSpcReduction="20000"/>
          </a:bodyPr>
          <a:lstStyle/>
          <a:p>
            <a:r>
              <a:rPr lang="th-TH" sz="8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เป็นการให้บริการตอบคำถามแบบออนไลน์โดยผ่านเครือข่ายอินเทอร์เน็ต ซึ่งผู้ให้บริการจะอยู่ที่หน้าจอตลอดเวลาที่ห้องสมุดเปิดบริการ ผู้รับบริการใช้บริการโดยพิมพ์คำถามผ่านทางหน้าจอเข้ามา จะมีสัญญาณปรากฏที่เครื่องของผู้ให้บริการ และเปิดให้เห็นคำถามของผู้รับบริการ ผู้รับบริการและผู้ให้ บริการจะถามตอบกันโดยการพิมพ์ข้อความผ่านหน้าจอ มีลักษณะเป็น </a:t>
            </a:r>
            <a:r>
              <a:rPr lang="en-US" sz="8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live chat </a:t>
            </a:r>
            <a:r>
              <a:rPr lang="th-TH" sz="8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แบบ </a:t>
            </a:r>
            <a:r>
              <a:rPr lang="en-US" sz="8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instant message</a:t>
            </a:r>
            <a:r>
              <a:rPr lang="th-TH" sz="8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หรือ </a:t>
            </a:r>
            <a:r>
              <a:rPr lang="en-US" sz="8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MSN </a:t>
            </a:r>
            <a:r>
              <a:rPr lang="th-TH" sz="8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ซึ่งผู้รับบริการจะได้รับคำตอบทันที ผู้รับบริการจะต้องระบุชื่อ </a:t>
            </a:r>
            <a:r>
              <a:rPr lang="th-TH" sz="8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อีเมล </a:t>
            </a:r>
            <a:r>
              <a:rPr lang="th-TH" sz="8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และหมายเลขโทรศัพท์ เพื่อให้บริการติดต่อกลับได้ กรณีที่ต้องใช้เวลาในการหาคำตอบ บริการนี้สามารถให้บริการผู้รับบริการได้พร้อมกันหลายคน ในขณะที่ให้บริการผู้รับบริการคนหนึ่งอยู่ คนอื่น ๆ สามารถส่งคำถามเข้ามาได้ โดยที่หน้าจอของผู้ให้บริการจะระบุให้ทราบว่ามีผู้รับบริการคนใดบ้าง จะมี </a:t>
            </a:r>
            <a:r>
              <a:rPr lang="en-US" sz="8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tab </a:t>
            </a:r>
            <a:r>
              <a:rPr lang="th-TH" sz="8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แยกข้อความที่ให้บริการผู้รับบริการแต่ละคน</a:t>
            </a:r>
            <a:endParaRPr lang="en-US" sz="8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916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LilyUPC" panose="020B0604020202020204" pitchFamily="34" charset="-34"/>
                <a:cs typeface="LilyUPC" panose="020B0604020202020204" pitchFamily="34" charset="-34"/>
              </a:rPr>
              <a:t>4.</a:t>
            </a:r>
            <a:r>
              <a:rPr lang="th-TH" b="1" dirty="0">
                <a:latin typeface="LilyUPC" panose="020B0604020202020204" pitchFamily="34" charset="-34"/>
                <a:cs typeface="LilyUPC" panose="020B0604020202020204" pitchFamily="34" charset="-34"/>
              </a:rPr>
              <a:t> บริการคำถาม-คำตอบที่น่าสนใจหรือพบบ่อย ๆ </a:t>
            </a:r>
            <a:r>
              <a:rPr lang="th-TH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/>
            </a:r>
            <a:br>
              <a:rPr lang="th-TH" b="1" dirty="0" smtClean="0">
                <a:latin typeface="LilyUPC" panose="020B0604020202020204" pitchFamily="34" charset="-34"/>
                <a:cs typeface="LilyUPC" panose="020B0604020202020204" pitchFamily="34" charset="-34"/>
              </a:rPr>
            </a:br>
            <a:r>
              <a:rPr lang="th-TH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(</a:t>
            </a:r>
            <a:r>
              <a:rPr lang="en-US" b="1" dirty="0">
                <a:latin typeface="LilyUPC" panose="020B0604020202020204" pitchFamily="34" charset="-34"/>
                <a:cs typeface="LilyUPC" panose="020B0604020202020204" pitchFamily="34" charset="-34"/>
              </a:rPr>
              <a:t>Questions and Answers </a:t>
            </a:r>
            <a:r>
              <a:rPr lang="th-TH" b="1" dirty="0">
                <a:latin typeface="LilyUPC" panose="020B0604020202020204" pitchFamily="34" charset="-34"/>
                <a:cs typeface="LilyUPC" panose="020B0604020202020204" pitchFamily="34" charset="-34"/>
              </a:rPr>
              <a:t>(</a:t>
            </a:r>
            <a:r>
              <a:rPr lang="en-US" b="1" dirty="0">
                <a:latin typeface="LilyUPC" panose="020B0604020202020204" pitchFamily="34" charset="-34"/>
                <a:cs typeface="LilyUPC" panose="020B0604020202020204" pitchFamily="34" charset="-34"/>
              </a:rPr>
              <a:t>Q&amp;A))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5040560"/>
          </a:xfrm>
        </p:spPr>
        <p:txBody>
          <a:bodyPr>
            <a:normAutofit/>
          </a:bodyPr>
          <a:lstStyle/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เป็นการนำคำถามของผู้รับบริการ ซึ่งเป็นคำถามที่น่าสนใจหรือมีการถามบ่อยมารวบรวมไว้บนเว็บไซต์ หรืออาจติดไว้ที่บอร์ดของห้องสมุด กรณีมีจำนวนมาก ห้องสมุดอาจนำมาจัดแยกตามหัวข้อ เพื่อให้ผู้ใช้เลือกหัวข้อเรื่องที่ต้องการ ก่อนเลือกคำถามเพื่อหาคำตอบที่ต้องการ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9296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LilyUPC" panose="020B0604020202020204" pitchFamily="34" charset="-34"/>
                <a:cs typeface="LilyUPC" panose="020B0604020202020204" pitchFamily="34" charset="-34"/>
              </a:rPr>
              <a:t>5.</a:t>
            </a:r>
            <a:r>
              <a:rPr lang="th-TH" b="1" dirty="0">
                <a:latin typeface="LilyUPC" panose="020B0604020202020204" pitchFamily="34" charset="-34"/>
                <a:cs typeface="LilyUPC" panose="020B0604020202020204" pitchFamily="34" charset="-34"/>
              </a:rPr>
              <a:t>บริการแนะนำทรัพยากรสารสนเทศให้ห้องสมุดจัดหา (</a:t>
            </a:r>
            <a:r>
              <a:rPr lang="en-US" b="1" dirty="0">
                <a:latin typeface="LilyUPC" panose="020B0604020202020204" pitchFamily="34" charset="-34"/>
                <a:cs typeface="LilyUPC" panose="020B0604020202020204" pitchFamily="34" charset="-34"/>
              </a:rPr>
              <a:t>Information resources suggestion)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5040560"/>
          </a:xfrm>
        </p:spPr>
        <p:txBody>
          <a:bodyPr>
            <a:normAutofit/>
          </a:bodyPr>
          <a:lstStyle/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เป็นการเสนอแนะนำทรัพยากรสารสนเทศต่าง ๆ เช่น หนังสือ วารสาร หนังสือพิมพ์ งานวิจัย เป็นต้น ซึ่งยังไม่มีในห้องสมุด ให้บรรณารักษ์จัดหาเข้าห้องสมุด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8321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LilyUPC" panose="020B0604020202020204" pitchFamily="34" charset="-34"/>
                <a:cs typeface="LilyUPC" panose="020B0604020202020204" pitchFamily="34" charset="-34"/>
              </a:rPr>
              <a:t>6. </a:t>
            </a:r>
            <a:r>
              <a:rPr lang="th-TH" sz="3600" b="1" dirty="0">
                <a:latin typeface="LilyUPC" panose="020B0604020202020204" pitchFamily="34" charset="-34"/>
                <a:cs typeface="LilyUPC" panose="020B0604020202020204" pitchFamily="34" charset="-34"/>
              </a:rPr>
              <a:t>บริการส่งเสริมการรู้สารสนเทศ </a:t>
            </a:r>
            <a:r>
              <a:rPr lang="th-TH" sz="36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/>
            </a:r>
            <a:br>
              <a:rPr lang="th-TH" sz="36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</a:br>
            <a:r>
              <a:rPr lang="th-TH" sz="36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(</a:t>
            </a:r>
            <a:r>
              <a:rPr lang="en-US" sz="3600" b="1" dirty="0">
                <a:latin typeface="LilyUPC" panose="020B0604020202020204" pitchFamily="34" charset="-34"/>
                <a:cs typeface="LilyUPC" panose="020B0604020202020204" pitchFamily="34" charset="-34"/>
              </a:rPr>
              <a:t>Information literacy (IL)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5040560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บริการส่งเสริมการรู้สารสนเทศ (</a:t>
            </a:r>
            <a:r>
              <a:rPr lang="en-US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Information literacy (IL)) 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แบ่ง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ออกเป็น 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6.1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บริการ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แนะนำการใช้ห้องสมุดและทรัพยากรสารสนเทศ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6.2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บริการ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แนะนำการใช้ฐานข้อมูลออนไลน์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6.3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บริการ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แนะนำการใช้โปรแกรมที่เกี่ยวข้อง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6.4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บริการ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เสนอแนะการลงรายการอ้างอิง/บรรณานุกรม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6.5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บริการ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เสนอแนะการทำรายงาน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8783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th-TH" b="1" dirty="0">
                <a:latin typeface="LilyUPC" panose="020B0604020202020204" pitchFamily="34" charset="-34"/>
                <a:cs typeface="LilyUPC" panose="020B0604020202020204" pitchFamily="34" charset="-34"/>
              </a:rPr>
              <a:t>7. บริการคู่มือการใช้ฐานข้อมูล </a:t>
            </a:r>
            <a:r>
              <a:rPr lang="th-TH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/>
            </a:r>
            <a:br>
              <a:rPr lang="th-TH" b="1" dirty="0" smtClean="0">
                <a:latin typeface="LilyUPC" panose="020B0604020202020204" pitchFamily="34" charset="-34"/>
                <a:cs typeface="LilyUPC" panose="020B0604020202020204" pitchFamily="34" charset="-34"/>
              </a:rPr>
            </a:br>
            <a:r>
              <a:rPr lang="th-TH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(</a:t>
            </a:r>
            <a:r>
              <a:rPr lang="en-US" b="1" dirty="0">
                <a:latin typeface="LilyUPC" panose="020B0604020202020204" pitchFamily="34" charset="-34"/>
                <a:cs typeface="LilyUPC" panose="020B0604020202020204" pitchFamily="34" charset="-34"/>
              </a:rPr>
              <a:t>Online database manual)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5040560"/>
          </a:xfrm>
        </p:spPr>
        <p:txBody>
          <a:bodyPr>
            <a:normAutofit/>
          </a:bodyPr>
          <a:lstStyle/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บริการจัดทำหรือจัดหาคู่มือการใช้ฐานข้อมูลที่ห้องสมุดให้บริการทุกฐาน เพื่ออำนวยความสะดวกช่วยให้ผู้รับบริการใช้ฐานข้อมูลเป็น และได้ผลลัพธ์ตรงกับความต้องการอย่างรวดเร็ว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9502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LilyUPC" panose="020B0604020202020204" pitchFamily="34" charset="-34"/>
                <a:cs typeface="LilyUPC" panose="020B0604020202020204" pitchFamily="34" charset="-34"/>
              </a:rPr>
              <a:t>8. </a:t>
            </a:r>
            <a:r>
              <a:rPr lang="th-TH" b="1" dirty="0">
                <a:latin typeface="LilyUPC" panose="020B0604020202020204" pitchFamily="34" charset="-34"/>
                <a:cs typeface="LilyUPC" panose="020B0604020202020204" pitchFamily="34" charset="-34"/>
              </a:rPr>
              <a:t>บริการยืมด่วนระหว่างห้องสมุดในสังกัดเดียวกัน </a:t>
            </a:r>
            <a:r>
              <a:rPr lang="th-TH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/>
            </a:r>
            <a:br>
              <a:rPr lang="th-TH" b="1" dirty="0" smtClean="0">
                <a:latin typeface="LilyUPC" panose="020B0604020202020204" pitchFamily="34" charset="-34"/>
                <a:cs typeface="LilyUPC" panose="020B0604020202020204" pitchFamily="34" charset="-34"/>
              </a:rPr>
            </a:br>
            <a:r>
              <a:rPr lang="th-TH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(</a:t>
            </a:r>
            <a:r>
              <a:rPr lang="en-US" b="1" dirty="0">
                <a:latin typeface="LilyUPC" panose="020B0604020202020204" pitchFamily="34" charset="-34"/>
                <a:cs typeface="LilyUPC" panose="020B0604020202020204" pitchFamily="34" charset="-34"/>
              </a:rPr>
              <a:t>Express interlibrary loan)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5040560"/>
          </a:xfrm>
        </p:spPr>
        <p:txBody>
          <a:bodyPr>
            <a:normAutofit/>
          </a:bodyPr>
          <a:lstStyle/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เป็นการให้บริการยืมแบบด่วนระหว่างห้องสมุดที่อยู่ในสังกัดเดียวกัน และอยู่ในจังหวัดเดียวกัน เช่น ห้องสมุดประชาชนในสังกัดกรุงเทพมหานคร ห้องสมุดประชาชนในสังกัดสำนักงานส่งเสริมการศึกษานอกระบบและการศึกษาตามอัธยาศัย ห้องสมุดสังกัดมหาวิทยาลัยเดียวกันแต่อยู่ต่างวิทยาเขตกัน ห้องสมุดที่ติดต่อขอยืมไปควรจะได้ทรัพยากรสารสนเทศที่ต้องการภายใน 24 ชั่วโมงทำการ หากอยู่ต่างจังหวัดกัน ควรจะได้ภายใน 7 วันทำการ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8563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th-TH" b="1" dirty="0">
                <a:latin typeface="LilyUPC" panose="020B0604020202020204" pitchFamily="34" charset="-34"/>
                <a:cs typeface="LilyUPC" panose="020B0604020202020204" pitchFamily="34" charset="-34"/>
              </a:rPr>
              <a:t>9. บริการถ่ายสำเนาเอกสารระหว่างห้องสมุด </a:t>
            </a:r>
            <a:r>
              <a:rPr lang="th-TH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/>
            </a:r>
            <a:br>
              <a:rPr lang="th-TH" b="1" dirty="0" smtClean="0">
                <a:latin typeface="LilyUPC" panose="020B0604020202020204" pitchFamily="34" charset="-34"/>
                <a:cs typeface="LilyUPC" panose="020B0604020202020204" pitchFamily="34" charset="-34"/>
              </a:rPr>
            </a:br>
            <a:r>
              <a:rPr lang="th-TH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(</a:t>
            </a:r>
            <a:r>
              <a:rPr lang="en-US" b="1" dirty="0">
                <a:latin typeface="LilyUPC" panose="020B0604020202020204" pitchFamily="34" charset="-34"/>
                <a:cs typeface="LilyUPC" panose="020B0604020202020204" pitchFamily="34" charset="-34"/>
              </a:rPr>
              <a:t>Document delivery)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5040560"/>
          </a:xfrm>
        </p:spPr>
        <p:txBody>
          <a:bodyPr>
            <a:normAutofit/>
          </a:bodyPr>
          <a:lstStyle/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เป็นการให้บริการถ่ายสำเนาเอกสารจากวารสาร หนังสือพิมพ์ หรือหนังสือที่ห้องสมุดมี ให้ห้องสมุดอื่นหรือผู้ใช้ที่ติดต่อขอมา 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6246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LilyUPC" panose="020B0604020202020204" pitchFamily="34" charset="-34"/>
                <a:cs typeface="LilyUPC" panose="020B0604020202020204" pitchFamily="34" charset="-34"/>
              </a:rPr>
              <a:t>10.</a:t>
            </a:r>
            <a:r>
              <a:rPr lang="th-TH" b="1" dirty="0">
                <a:latin typeface="LilyUPC" panose="020B0604020202020204" pitchFamily="34" charset="-34"/>
                <a:cs typeface="LilyUPC" panose="020B0604020202020204" pitchFamily="34" charset="-34"/>
              </a:rPr>
              <a:t> บริการบทความอิเล็กทรอนิกส์ระหว่างห้องสมุด </a:t>
            </a:r>
            <a:r>
              <a:rPr lang="th-TH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/>
            </a:r>
            <a:br>
              <a:rPr lang="th-TH" b="1" dirty="0" smtClean="0">
                <a:latin typeface="LilyUPC" panose="020B0604020202020204" pitchFamily="34" charset="-34"/>
                <a:cs typeface="LilyUPC" panose="020B0604020202020204" pitchFamily="34" charset="-34"/>
              </a:rPr>
            </a:br>
            <a:r>
              <a:rPr lang="th-TH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(</a:t>
            </a:r>
            <a:r>
              <a:rPr lang="en-US" b="1" dirty="0">
                <a:latin typeface="LilyUPC" panose="020B0604020202020204" pitchFamily="34" charset="-34"/>
                <a:cs typeface="LilyUPC" panose="020B0604020202020204" pitchFamily="34" charset="-34"/>
              </a:rPr>
              <a:t>Electronic article delivery)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5040560"/>
          </a:xfrm>
        </p:spPr>
        <p:txBody>
          <a:bodyPr>
            <a:normAutofit/>
          </a:bodyPr>
          <a:lstStyle/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เป็นการให้บริการบทความเอกสารฉบับเต็ม (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full text)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จากฐานข้อมูลออนไลน์ที่ห้องสมุดให้บริการ  ให้ห้องสมุดอื่นหรือผู้ใช้ที่ติดต่อขอมา 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0478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LilyUPC" panose="020B0604020202020204" pitchFamily="34" charset="-34"/>
                <a:cs typeface="LilyUPC" panose="020B0604020202020204" pitchFamily="34" charset="-34"/>
              </a:rPr>
              <a:t>11. </a:t>
            </a:r>
            <a:r>
              <a:rPr lang="th-TH" b="1" dirty="0">
                <a:latin typeface="LilyUPC" panose="020B0604020202020204" pitchFamily="34" charset="-34"/>
                <a:cs typeface="LilyUPC" panose="020B0604020202020204" pitchFamily="34" charset="-34"/>
              </a:rPr>
              <a:t>บริการยืมทรัพยากรสารสนเทศต่อทางออนไลน์ </a:t>
            </a:r>
            <a:r>
              <a:rPr lang="th-TH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/>
            </a:r>
            <a:br>
              <a:rPr lang="th-TH" b="1" dirty="0" smtClean="0">
                <a:latin typeface="LilyUPC" panose="020B0604020202020204" pitchFamily="34" charset="-34"/>
                <a:cs typeface="LilyUPC" panose="020B0604020202020204" pitchFamily="34" charset="-34"/>
              </a:rPr>
            </a:br>
            <a:r>
              <a:rPr lang="th-TH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(</a:t>
            </a:r>
            <a:r>
              <a:rPr lang="en-US" b="1" dirty="0">
                <a:latin typeface="LilyUPC" panose="020B0604020202020204" pitchFamily="34" charset="-34"/>
                <a:cs typeface="LilyUPC" panose="020B0604020202020204" pitchFamily="34" charset="-34"/>
              </a:rPr>
              <a:t>Online renew)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5040560"/>
          </a:xfrm>
        </p:spPr>
        <p:txBody>
          <a:bodyPr>
            <a:normAutofit/>
          </a:bodyPr>
          <a:lstStyle/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เป็นการให้บริการสมาชิกห้องสมุดยืมต่อทรัพยากรสารสนเทศที่ขอยืมไป ซึ่งอาจเนื่องจากยังมีความจำเป็นต้องการใช้ต่อ โดยผู้ยืมสามารถยืมต่อได้ทางออนไลน์ 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9643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LilyUPC" panose="020B0604020202020204" pitchFamily="34" charset="-34"/>
                <a:cs typeface="LilyUPC" panose="020B0604020202020204" pitchFamily="34" charset="-34"/>
              </a:rPr>
              <a:t>12. </a:t>
            </a:r>
            <a:r>
              <a:rPr lang="th-TH" b="1" dirty="0">
                <a:latin typeface="LilyUPC" panose="020B0604020202020204" pitchFamily="34" charset="-34"/>
                <a:cs typeface="LilyUPC" panose="020B0604020202020204" pitchFamily="34" charset="-34"/>
              </a:rPr>
              <a:t>บริการจองทรัพยากรสารสนเทศที่มีผู้ยืมทางออนไลน์ </a:t>
            </a:r>
            <a:r>
              <a:rPr lang="th-TH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(</a:t>
            </a:r>
            <a:r>
              <a:rPr lang="en-US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Audiovisual media)</a:t>
            </a:r>
            <a:endParaRPr lang="en-US" b="1" dirty="0">
              <a:latin typeface="LilyUPC" panose="020B0604020202020204" pitchFamily="34" charset="-34"/>
              <a:cs typeface="LilyUPC" panose="020B0604020202020204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5040560"/>
          </a:xfrm>
        </p:spPr>
        <p:txBody>
          <a:bodyPr>
            <a:normAutofit/>
          </a:bodyPr>
          <a:lstStyle/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ารให้บริการสมาชิกห้องสมุดจองทรัพยากรสารสนเทศที่ต้องการแต่มีผู้อื่นขอยืมไปโดยสามารถจองได้ทางออนไลน์ 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1208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th-TH" b="1" dirty="0" smtClean="0">
                <a:solidFill>
                  <a:schemeClr val="bg1"/>
                </a:solidFill>
              </a:rPr>
              <a:t>หัวข้อบรรยาย (น. 9-34)</a:t>
            </a:r>
            <a:endParaRPr lang="th-TH" b="1" dirty="0">
              <a:solidFill>
                <a:schemeClr val="bg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4463008"/>
          </a:xfrm>
        </p:spPr>
        <p:txBody>
          <a:bodyPr/>
          <a:lstStyle/>
          <a:p>
            <a:pPr marL="0" indent="0">
              <a:buNone/>
            </a:pP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- ความสำคัญของบริการเสริมของห้องสมุด</a:t>
            </a:r>
          </a:p>
          <a:p>
            <a:pPr marL="0" indent="0">
              <a:buNone/>
            </a:pP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- บริการเสริมที่น่าสนใจ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9122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13. </a:t>
            </a:r>
            <a:r>
              <a:rPr lang="th-TH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บริการสื่อโสตทัศนวัสดุ </a:t>
            </a:r>
            <a:br>
              <a:rPr lang="th-TH" b="1" dirty="0" smtClean="0">
                <a:latin typeface="LilyUPC" panose="020B0604020202020204" pitchFamily="34" charset="-34"/>
                <a:cs typeface="LilyUPC" panose="020B0604020202020204" pitchFamily="34" charset="-34"/>
              </a:rPr>
            </a:br>
            <a:r>
              <a:rPr lang="th-TH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(</a:t>
            </a:r>
            <a:r>
              <a:rPr lang="en-US" b="1" dirty="0">
                <a:latin typeface="LilyUPC" panose="020B0604020202020204" pitchFamily="34" charset="-34"/>
                <a:cs typeface="LilyUPC" panose="020B0604020202020204" pitchFamily="34" charset="-34"/>
              </a:rPr>
              <a:t>Online request)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5040560"/>
          </a:xfrm>
        </p:spPr>
        <p:txBody>
          <a:bodyPr>
            <a:normAutofit/>
          </a:bodyPr>
          <a:lstStyle/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เป็นการให้บริการสื่อโสตทัศนวัสดุหรือวัสดุไม่ตีพิมพ์ประเภทต่าง ๆ พร้อมอุปกรณ์ เช่น แผ่นเสียง เทปเสียง ภาพนิ่ง (สไลด์) วีดิทัศน์ วีซีดี ดีวีดี ภาพยนตร์ รายการโทรทัศน์จากฟรีทีวี และเคเบิลทีวี วัสดุย่อส่วน ได้แก่ ไมโครฟิล์ม ไมโครฟิช เป็นต้น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6386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14. </a:t>
            </a:r>
            <a:r>
              <a:rPr lang="th-TH" b="1" dirty="0" smtClean="0">
                <a:latin typeface="LilyUPC" panose="020B0604020202020204" pitchFamily="34" charset="-34"/>
              </a:rPr>
              <a:t>บริการห้องศึกษาค้นคว้า </a:t>
            </a:r>
            <a:r>
              <a:rPr lang="th-TH" b="1" dirty="0">
                <a:latin typeface="LilyUPC" panose="020B0604020202020204" pitchFamily="34" charset="-34"/>
              </a:rPr>
              <a:t/>
            </a:r>
            <a:br>
              <a:rPr lang="th-TH" b="1" dirty="0">
                <a:latin typeface="LilyUPC" panose="020B0604020202020204" pitchFamily="34" charset="-34"/>
              </a:rPr>
            </a:br>
            <a:r>
              <a:rPr lang="th-TH" b="1" dirty="0" smtClean="0">
                <a:latin typeface="LilyUPC" panose="020B0604020202020204" pitchFamily="34" charset="-34"/>
              </a:rPr>
              <a:t>(</a:t>
            </a:r>
            <a:r>
              <a:rPr lang="en-US" b="1" dirty="0" smtClean="0">
                <a:latin typeface="LilyUPC" panose="020B0604020202020204" pitchFamily="34" charset="-34"/>
              </a:rPr>
              <a:t>Study room</a:t>
            </a:r>
            <a:r>
              <a:rPr lang="en-US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)</a:t>
            </a:r>
            <a:endParaRPr lang="en-US" b="1" dirty="0">
              <a:latin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5040560"/>
          </a:xfrm>
        </p:spPr>
        <p:txBody>
          <a:bodyPr>
            <a:normAutofit fontScale="55000" lnSpcReduction="20000"/>
          </a:bodyPr>
          <a:lstStyle/>
          <a:p>
            <a:r>
              <a:rPr lang="th-TH" sz="5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เป็นห้องศึกษาค้นคว้าที่ห้องสมุดจัดให้ผู้ใช้บริการที่ต้องการความเป็นส่วนตัว โดยอาจเป็นห้องศึกษาค้นคว้าเดี่ยวหรือกลุ่มตามความต้องการของผู้ใช้ บางครั้งผู้ใช้อาจต้องการความสงบในการอ่านหนังสือ หรือทำรายงาน สามารถติดต่อขอใช้ห้องศึกษาค้นคว้าได้ ผู้ใช้บางกลุ่มอาจต้องการห้องศึกษาค้นคว้าเพื่อทบทวนวิชาที่เรียนมากับเพื่อน เพื่อปรึกษาหารือเรื่องการทำรายงาน หรือเพื่อเตรียมสอบ ก็สามารถติดต่อขอใช้ห้องศึกษาค้นคว้ากลุ่มได้ ห้องสมุดที่สามารถให้บริการห้องศึกษาค้นคว้าในลักษณะนี้ได้ต้องมีเนื้อที่มากพอสมควร ต้องมีการจัดการที่ดีในการให้บริการ เพราะผู้ใช้มักจะชอบห้องที่มีลักษณะเป็นสัดส่วนมากกว่าห้องอ่านหนังสือทั่วไป ต้องมีระเบียบและกฎเกณฑ์ในการใช้ห้อง เช่น ต้องติดต่อห้องสมุดเพื่อขอใช้ห้องก่อน โดยห้องสมุดอาจขอเก็บบัตรประจำตัวก่อนมอบกุญแจห้องให้ เมื่อใช้ห้องเสร็จให้นำกุญแจมาคืน ซึ่งห้องสมุดก็จะคืนบัตรประจำตัวที่เก็บไว้ให้ผู้ใช้เช่นกัน </a:t>
            </a:r>
            <a:endParaRPr lang="en-US" sz="5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4209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>
            <a:normAutofit/>
          </a:bodyPr>
          <a:lstStyle/>
          <a:p>
            <a:pPr algn="ctr"/>
            <a:r>
              <a:rPr lang="th-TH" b="1" dirty="0" smtClean="0">
                <a:solidFill>
                  <a:schemeClr val="bg1"/>
                </a:solidFill>
              </a:rPr>
              <a:t>ความสำคัญของบริการเสริมของห้องสมุด</a:t>
            </a:r>
            <a:endParaRPr lang="th-TH" b="1" dirty="0">
              <a:solidFill>
                <a:schemeClr val="bg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4824536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40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บริการเสริมของห้องสมุด  </a:t>
            </a:r>
            <a:r>
              <a:rPr lang="th-TH" sz="3800" dirty="0" smtClean="0">
                <a:latin typeface="TH SarabunPSK" pitchFamily="34" charset="-34"/>
                <a:cs typeface="TH SarabunPSK" pitchFamily="34" charset="-34"/>
              </a:rPr>
              <a:t>เป็นบริการที่มีความสำคัญหรือความจำเป็นรองจากบริการพื้นฐานของห้องสมุด อย่างไรก็ตามในยุคปัจจุบันซึ่งห้องสมุดให้ความสำคัญต่อบริการเชิงรุกค่อนข้างมาก บริการเสริมจะมีบทบาทและความสำคัญเพิ่มมากขึ้น เนื่องจากบริการเสริมมีลักษณะของการให้บริการเชิงรุก ซึ่งจะช่วยเพิ่มมูลค่าของห้องสมุด เป็นการประชาสัมพันธ์ห้องสมุด และช่วยให้ห้องสมุดมีคุณค่าและความสำคัญเพิ่มมากขึ้น โดยเฉพาะอย่างยิ่งในสายตาของผู้ใช้</a:t>
            </a:r>
            <a:endParaRPr lang="th-TH" sz="3800" dirty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4419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th-TH" b="1" dirty="0" smtClean="0">
                <a:solidFill>
                  <a:schemeClr val="tx1"/>
                </a:solidFill>
              </a:rPr>
              <a:t>บริการเสริมที่น่าสนใจ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5040560"/>
          </a:xfrm>
        </p:spPr>
        <p:txBody>
          <a:bodyPr>
            <a:normAutofit fontScale="47500" lnSpcReduction="20000"/>
          </a:bodyPr>
          <a:lstStyle/>
          <a:p>
            <a:pPr marL="0" indent="0" algn="thaiDist">
              <a:buNone/>
            </a:pPr>
            <a:r>
              <a:rPr lang="th-TH" sz="8600" b="1" dirty="0" smtClean="0">
                <a:solidFill>
                  <a:schemeClr val="accent2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บริการเสริมของห้องสมุดที่น่าสนใจ </a:t>
            </a:r>
            <a:r>
              <a:rPr lang="th-TH" sz="8600" dirty="0" smtClean="0">
                <a:latin typeface="TH SarabunPSK" pitchFamily="34" charset="-34"/>
                <a:cs typeface="TH SarabunPSK" pitchFamily="34" charset="-34"/>
              </a:rPr>
              <a:t>ได้แก่</a:t>
            </a:r>
            <a:r>
              <a:rPr lang="th-TH" sz="8600" b="1" dirty="0" smtClean="0">
                <a:solidFill>
                  <a:srgbClr val="7030A0"/>
                </a:solidFill>
                <a:latin typeface="TH SarabunPSK" pitchFamily="34" charset="-34"/>
                <a:cs typeface="TH SarabunPSK" pitchFamily="34" charset="-34"/>
              </a:rPr>
              <a:t>  </a:t>
            </a:r>
          </a:p>
          <a:p>
            <a:pPr marL="0" indent="0">
              <a:buNone/>
            </a:pPr>
            <a:r>
              <a:rPr lang="th-TH" sz="7400" dirty="0" smtClean="0">
                <a:latin typeface="TH SarabunPSK" pitchFamily="34" charset="-34"/>
                <a:cs typeface="TH SarabunPSK" pitchFamily="34" charset="-34"/>
              </a:rPr>
              <a:t>1. บริการรายชื่อทรัพยากรสารสนเทศใหม่ (</a:t>
            </a:r>
            <a:r>
              <a:rPr lang="en-US" sz="7400" dirty="0" smtClean="0">
                <a:latin typeface="TH SarabunPSK" pitchFamily="34" charset="-34"/>
                <a:cs typeface="TH SarabunPSK" pitchFamily="34" charset="-34"/>
              </a:rPr>
              <a:t>New information resources)</a:t>
            </a:r>
          </a:p>
          <a:p>
            <a:pPr marL="0" indent="0">
              <a:buNone/>
            </a:pPr>
            <a:r>
              <a:rPr lang="en-US" sz="7400" dirty="0" smtClean="0"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sz="7400" dirty="0" smtClean="0">
                <a:latin typeface="TH SarabunPSK" pitchFamily="34" charset="-34"/>
                <a:cs typeface="TH SarabunPSK" pitchFamily="34" charset="-34"/>
              </a:rPr>
              <a:t>บริการสารบาญวารสารฉบับใหม่ (</a:t>
            </a:r>
            <a:r>
              <a:rPr lang="en-US" sz="7400" dirty="0" smtClean="0">
                <a:latin typeface="TH SarabunPSK" pitchFamily="34" charset="-34"/>
                <a:cs typeface="TH SarabunPSK" pitchFamily="34" charset="-34"/>
              </a:rPr>
              <a:t>Current contents)</a:t>
            </a:r>
          </a:p>
          <a:p>
            <a:pPr marL="0" indent="0">
              <a:buNone/>
            </a:pPr>
            <a:r>
              <a:rPr lang="en-US" sz="7400" dirty="0" smtClean="0"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sz="7400" dirty="0" smtClean="0">
                <a:latin typeface="TH SarabunPSK" pitchFamily="34" charset="-34"/>
                <a:cs typeface="TH SarabunPSK" pitchFamily="34" charset="-34"/>
              </a:rPr>
              <a:t>บริการตอบคำถามออนไลน์ (</a:t>
            </a:r>
            <a:r>
              <a:rPr lang="en-US" sz="7400" dirty="0" smtClean="0">
                <a:latin typeface="TH SarabunPSK" pitchFamily="34" charset="-34"/>
                <a:cs typeface="TH SarabunPSK" pitchFamily="34" charset="-34"/>
              </a:rPr>
              <a:t>Online reference)</a:t>
            </a:r>
          </a:p>
          <a:p>
            <a:pPr marL="0" indent="0">
              <a:buNone/>
            </a:pPr>
            <a:r>
              <a:rPr lang="en-US" sz="7400" dirty="0" smtClean="0">
                <a:latin typeface="TH SarabunPSK" pitchFamily="34" charset="-34"/>
                <a:cs typeface="TH SarabunPSK" pitchFamily="34" charset="-34"/>
              </a:rPr>
              <a:t>4.</a:t>
            </a:r>
            <a:r>
              <a:rPr lang="th-TH" sz="7400" dirty="0" smtClean="0">
                <a:latin typeface="TH SarabunPSK" pitchFamily="34" charset="-34"/>
                <a:cs typeface="TH SarabunPSK" pitchFamily="34" charset="-34"/>
              </a:rPr>
              <a:t> บริการ</a:t>
            </a:r>
            <a:r>
              <a:rPr lang="th-TH" sz="7400" dirty="0" smtClean="0">
                <a:latin typeface="TH SarabunPSK" pitchFamily="34" charset="-34"/>
                <a:cs typeface="TH SarabunPSK" pitchFamily="34" charset="-34"/>
              </a:rPr>
              <a:t>คำถาม-คำตอบที่น่าสนใจหรือพบบ่อย ๆ (</a:t>
            </a:r>
            <a:r>
              <a:rPr lang="en-US" sz="7400" dirty="0" smtClean="0">
                <a:latin typeface="TH SarabunPSK" pitchFamily="34" charset="-34"/>
                <a:cs typeface="TH SarabunPSK" pitchFamily="34" charset="-34"/>
              </a:rPr>
              <a:t>Questions and Answers </a:t>
            </a:r>
            <a:r>
              <a:rPr lang="th-TH" sz="74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7400" dirty="0" smtClean="0">
                <a:latin typeface="TH SarabunPSK" pitchFamily="34" charset="-34"/>
                <a:cs typeface="TH SarabunPSK" pitchFamily="34" charset="-34"/>
              </a:rPr>
              <a:t>Q&amp;A))</a:t>
            </a:r>
          </a:p>
          <a:p>
            <a:pPr marL="0" indent="0">
              <a:buNone/>
            </a:pPr>
            <a:r>
              <a:rPr lang="en-US" sz="7400" dirty="0" smtClean="0">
                <a:latin typeface="TH SarabunPSK" pitchFamily="34" charset="-34"/>
                <a:cs typeface="TH SarabunPSK" pitchFamily="34" charset="-34"/>
              </a:rPr>
              <a:t>5.</a:t>
            </a:r>
            <a:r>
              <a:rPr lang="th-TH" sz="7400" dirty="0" smtClean="0">
                <a:latin typeface="TH SarabunPSK" pitchFamily="34" charset="-34"/>
                <a:cs typeface="TH SarabunPSK" pitchFamily="34" charset="-34"/>
              </a:rPr>
              <a:t>บริการ</a:t>
            </a:r>
            <a:r>
              <a:rPr lang="th-TH" sz="7400" dirty="0" smtClean="0">
                <a:latin typeface="TH SarabunPSK" pitchFamily="34" charset="-34"/>
                <a:cs typeface="TH SarabunPSK" pitchFamily="34" charset="-34"/>
              </a:rPr>
              <a:t>แนะนำทรัพยากรสารสนเทศให้ห้องสมุดจัดหา (</a:t>
            </a:r>
            <a:r>
              <a:rPr lang="en-US" sz="7400" dirty="0" smtClean="0">
                <a:latin typeface="TH SarabunPSK" pitchFamily="34" charset="-34"/>
                <a:cs typeface="TH SarabunPSK" pitchFamily="34" charset="-34"/>
              </a:rPr>
              <a:t>Information resources suggestion)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477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th-TH" b="1" dirty="0" smtClean="0">
                <a:solidFill>
                  <a:schemeClr val="tx1"/>
                </a:solidFill>
              </a:rPr>
              <a:t>บริการเสริมที่</a:t>
            </a:r>
            <a:r>
              <a:rPr lang="th-TH" b="1" dirty="0" smtClean="0">
                <a:solidFill>
                  <a:schemeClr val="tx1"/>
                </a:solidFill>
              </a:rPr>
              <a:t>น่าสนใจ (ต่อ)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504056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7400" dirty="0" smtClean="0">
                <a:latin typeface="TH SarabunPSK" pitchFamily="34" charset="-34"/>
                <a:cs typeface="TH SarabunPSK" pitchFamily="34" charset="-34"/>
              </a:rPr>
              <a:t>6</a:t>
            </a:r>
            <a:r>
              <a:rPr lang="en-US" sz="7400" dirty="0" smtClean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7400" dirty="0" smtClean="0">
                <a:latin typeface="TH SarabunPSK" pitchFamily="34" charset="-34"/>
                <a:cs typeface="TH SarabunPSK" pitchFamily="34" charset="-34"/>
              </a:rPr>
              <a:t>บริการส่งเสริมการรู้สารสนเทศ (</a:t>
            </a:r>
            <a:r>
              <a:rPr lang="en-US" sz="7400" dirty="0" smtClean="0">
                <a:latin typeface="TH SarabunPSK" pitchFamily="34" charset="-34"/>
                <a:cs typeface="TH SarabunPSK" pitchFamily="34" charset="-34"/>
              </a:rPr>
              <a:t>Information literacy (IL)</a:t>
            </a:r>
          </a:p>
          <a:p>
            <a:pPr marL="0" indent="0">
              <a:buNone/>
            </a:pPr>
            <a:r>
              <a:rPr lang="en-US" sz="74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7400" dirty="0" smtClean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en-US" sz="7400" dirty="0" smtClean="0">
                <a:latin typeface="TH SarabunPSK" pitchFamily="34" charset="-34"/>
                <a:cs typeface="TH SarabunPSK" pitchFamily="34" charset="-34"/>
              </a:rPr>
              <a:t>6.1</a:t>
            </a:r>
            <a:r>
              <a:rPr lang="th-TH" sz="7400" dirty="0" smtClean="0">
                <a:latin typeface="TH SarabunPSK" pitchFamily="34" charset="-34"/>
                <a:cs typeface="TH SarabunPSK" pitchFamily="34" charset="-34"/>
              </a:rPr>
              <a:t> บริการ</a:t>
            </a:r>
            <a:r>
              <a:rPr lang="th-TH" sz="7400" dirty="0" smtClean="0">
                <a:latin typeface="TH SarabunPSK" pitchFamily="34" charset="-34"/>
                <a:cs typeface="TH SarabunPSK" pitchFamily="34" charset="-34"/>
              </a:rPr>
              <a:t>แนะนำการใช้ห้องสมุดและทรัพยากรสารสนเทศ (</a:t>
            </a:r>
            <a:r>
              <a:rPr lang="en-US" sz="7400" dirty="0" smtClean="0">
                <a:latin typeface="TH SarabunPSK" pitchFamily="34" charset="-34"/>
                <a:cs typeface="TH SarabunPSK" pitchFamily="34" charset="-34"/>
              </a:rPr>
              <a:t>Library and information resources use)</a:t>
            </a:r>
          </a:p>
          <a:p>
            <a:pPr marL="0" indent="0">
              <a:buNone/>
            </a:pPr>
            <a:r>
              <a:rPr lang="en-US" sz="74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7400" dirty="0" smtClean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en-US" sz="7400" dirty="0" smtClean="0">
                <a:latin typeface="TH SarabunPSK" pitchFamily="34" charset="-34"/>
                <a:cs typeface="TH SarabunPSK" pitchFamily="34" charset="-34"/>
              </a:rPr>
              <a:t>6.2 </a:t>
            </a:r>
            <a:r>
              <a:rPr lang="th-TH" sz="7400" dirty="0" smtClean="0">
                <a:latin typeface="TH SarabunPSK" pitchFamily="34" charset="-34"/>
                <a:cs typeface="TH SarabunPSK" pitchFamily="34" charset="-34"/>
              </a:rPr>
              <a:t>บริการแนะนำ</a:t>
            </a:r>
            <a:r>
              <a:rPr lang="th-TH" sz="7400" dirty="0" smtClean="0">
                <a:latin typeface="TH SarabunPSK" pitchFamily="34" charset="-34"/>
                <a:cs typeface="TH SarabunPSK" pitchFamily="34" charset="-34"/>
              </a:rPr>
              <a:t>การใช้ฐานข้อมูลออนไลน์ (</a:t>
            </a:r>
            <a:r>
              <a:rPr lang="en-US" sz="7400" dirty="0" smtClean="0">
                <a:latin typeface="TH SarabunPSK" pitchFamily="34" charset="-34"/>
                <a:cs typeface="TH SarabunPSK" pitchFamily="34" charset="-34"/>
              </a:rPr>
              <a:t>Online database use)</a:t>
            </a:r>
          </a:p>
          <a:p>
            <a:pPr marL="0" indent="0">
              <a:buNone/>
            </a:pPr>
            <a:r>
              <a:rPr lang="en-US" sz="74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7400" dirty="0" smtClean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en-US" sz="7400" dirty="0" smtClean="0">
                <a:latin typeface="TH SarabunPSK" pitchFamily="34" charset="-34"/>
                <a:cs typeface="TH SarabunPSK" pitchFamily="34" charset="-34"/>
              </a:rPr>
              <a:t>6.3</a:t>
            </a:r>
            <a:r>
              <a:rPr lang="th-TH" sz="7400" dirty="0" smtClean="0">
                <a:latin typeface="TH SarabunPSK" pitchFamily="34" charset="-34"/>
                <a:cs typeface="TH SarabunPSK" pitchFamily="34" charset="-34"/>
              </a:rPr>
              <a:t> บริการ</a:t>
            </a:r>
            <a:r>
              <a:rPr lang="th-TH" sz="7400" dirty="0" smtClean="0">
                <a:latin typeface="TH SarabunPSK" pitchFamily="34" charset="-34"/>
                <a:cs typeface="TH SarabunPSK" pitchFamily="34" charset="-34"/>
              </a:rPr>
              <a:t>แนะนำการใช้โปรแกรมที่เกี่ยวข้อง (</a:t>
            </a:r>
            <a:r>
              <a:rPr lang="en-US" sz="7400" dirty="0" smtClean="0">
                <a:latin typeface="TH SarabunPSK" pitchFamily="34" charset="-34"/>
                <a:cs typeface="TH SarabunPSK" pitchFamily="34" charset="-34"/>
              </a:rPr>
              <a:t>Concerned program use)</a:t>
            </a:r>
          </a:p>
          <a:p>
            <a:pPr marL="0" indent="0">
              <a:buNone/>
            </a:pPr>
            <a:r>
              <a:rPr lang="en-US" sz="74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7400" dirty="0" smtClean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en-US" sz="7400" dirty="0" smtClean="0">
                <a:latin typeface="TH SarabunPSK" pitchFamily="34" charset="-34"/>
                <a:cs typeface="TH SarabunPSK" pitchFamily="34" charset="-34"/>
              </a:rPr>
              <a:t>6.4</a:t>
            </a:r>
            <a:r>
              <a:rPr lang="th-TH" sz="7400" dirty="0" smtClean="0">
                <a:latin typeface="TH SarabunPSK" pitchFamily="34" charset="-34"/>
                <a:cs typeface="TH SarabunPSK" pitchFamily="34" charset="-34"/>
              </a:rPr>
              <a:t> บริการ</a:t>
            </a:r>
            <a:r>
              <a:rPr lang="th-TH" sz="7400" dirty="0" smtClean="0">
                <a:latin typeface="TH SarabunPSK" pitchFamily="34" charset="-34"/>
                <a:cs typeface="TH SarabunPSK" pitchFamily="34" charset="-34"/>
              </a:rPr>
              <a:t>แนะนำการลงรายการอ้างอิง/บรรณานุกรม (</a:t>
            </a:r>
            <a:r>
              <a:rPr lang="en-US" sz="7400" dirty="0" smtClean="0">
                <a:latin typeface="TH SarabunPSK" pitchFamily="34" charset="-34"/>
                <a:cs typeface="TH SarabunPSK" pitchFamily="34" charset="-34"/>
              </a:rPr>
              <a:t>Reference/Bibliography writing)</a:t>
            </a:r>
          </a:p>
          <a:p>
            <a:pPr marL="0" indent="0">
              <a:buNone/>
            </a:pPr>
            <a:r>
              <a:rPr lang="en-US" sz="74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7400" dirty="0" smtClean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en-US" sz="7400" dirty="0" smtClean="0">
                <a:latin typeface="TH SarabunPSK" pitchFamily="34" charset="-34"/>
                <a:cs typeface="TH SarabunPSK" pitchFamily="34" charset="-34"/>
              </a:rPr>
              <a:t>6.5 </a:t>
            </a:r>
            <a:r>
              <a:rPr lang="th-TH" sz="7400" dirty="0" smtClean="0">
                <a:latin typeface="TH SarabunPSK" pitchFamily="34" charset="-34"/>
                <a:cs typeface="TH SarabunPSK" pitchFamily="34" charset="-34"/>
              </a:rPr>
              <a:t>บริการ</a:t>
            </a:r>
            <a:r>
              <a:rPr lang="th-TH" sz="7400" dirty="0" smtClean="0">
                <a:latin typeface="TH SarabunPSK" pitchFamily="34" charset="-34"/>
                <a:cs typeface="TH SarabunPSK" pitchFamily="34" charset="-34"/>
              </a:rPr>
              <a:t>แนะนำการทำรายงาน (</a:t>
            </a:r>
            <a:r>
              <a:rPr lang="en-US" sz="7400" dirty="0" smtClean="0">
                <a:latin typeface="TH SarabunPSK" pitchFamily="34" charset="-34"/>
                <a:cs typeface="TH SarabunPSK" pitchFamily="34" charset="-34"/>
              </a:rPr>
              <a:t>Report </a:t>
            </a:r>
            <a:r>
              <a:rPr lang="en-US" sz="7400" dirty="0" smtClean="0">
                <a:latin typeface="TH SarabunPSK" pitchFamily="34" charset="-34"/>
                <a:cs typeface="TH SarabunPSK" pitchFamily="34" charset="-34"/>
              </a:rPr>
              <a:t>writing)</a:t>
            </a:r>
            <a:endParaRPr lang="en-US" sz="74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4503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th-TH" b="1" dirty="0">
                <a:solidFill>
                  <a:schemeClr val="tx1"/>
                </a:solidFill>
              </a:rPr>
              <a:t>บริการเสริมที่น่าสนใจ (ต่อ)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50405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h-TH" sz="7400" dirty="0" smtClean="0">
                <a:latin typeface="TH SarabunPSK" pitchFamily="34" charset="-34"/>
                <a:cs typeface="TH SarabunPSK" pitchFamily="34" charset="-34"/>
              </a:rPr>
              <a:t>7. บริการ</a:t>
            </a:r>
            <a:r>
              <a:rPr lang="th-TH" sz="7400" dirty="0" smtClean="0">
                <a:latin typeface="TH SarabunPSK" pitchFamily="34" charset="-34"/>
                <a:cs typeface="TH SarabunPSK" pitchFamily="34" charset="-34"/>
              </a:rPr>
              <a:t>คู่มือการใช้ฐานข้อมูล (</a:t>
            </a:r>
            <a:r>
              <a:rPr lang="en-US" sz="7400" dirty="0" smtClean="0">
                <a:latin typeface="TH SarabunPSK" pitchFamily="34" charset="-34"/>
                <a:cs typeface="TH SarabunPSK" pitchFamily="34" charset="-34"/>
              </a:rPr>
              <a:t>Online database manual)</a:t>
            </a:r>
          </a:p>
          <a:p>
            <a:pPr marL="0" indent="0">
              <a:buNone/>
            </a:pPr>
            <a:r>
              <a:rPr lang="en-US" sz="7400" dirty="0" smtClean="0">
                <a:latin typeface="TH SarabunPSK" pitchFamily="34" charset="-34"/>
                <a:cs typeface="TH SarabunPSK" pitchFamily="34" charset="-34"/>
              </a:rPr>
              <a:t>8. </a:t>
            </a:r>
            <a:r>
              <a:rPr lang="th-TH" sz="7400" dirty="0" smtClean="0">
                <a:latin typeface="TH SarabunPSK" pitchFamily="34" charset="-34"/>
                <a:cs typeface="TH SarabunPSK" pitchFamily="34" charset="-34"/>
              </a:rPr>
              <a:t>บริการยืมด่วนระหว่างห้องสมุดในสังกัดเดียวกัน (</a:t>
            </a:r>
            <a:r>
              <a:rPr lang="en-US" sz="7400" dirty="0" smtClean="0">
                <a:latin typeface="TH SarabunPSK" pitchFamily="34" charset="-34"/>
                <a:cs typeface="TH SarabunPSK" pitchFamily="34" charset="-34"/>
              </a:rPr>
              <a:t>Express interlibrary loan)</a:t>
            </a:r>
          </a:p>
          <a:p>
            <a:pPr marL="0" indent="0">
              <a:buNone/>
            </a:pPr>
            <a:r>
              <a:rPr lang="th-TH" sz="7400" dirty="0" smtClean="0">
                <a:latin typeface="TH SarabunPSK" pitchFamily="34" charset="-34"/>
                <a:cs typeface="TH SarabunPSK" pitchFamily="34" charset="-34"/>
              </a:rPr>
              <a:t>9. บริการถ่ายสำเนาเอกสารระหว่างห้องสมุด (</a:t>
            </a:r>
            <a:r>
              <a:rPr lang="en-US" sz="7400" dirty="0" smtClean="0">
                <a:latin typeface="TH SarabunPSK" pitchFamily="34" charset="-34"/>
                <a:cs typeface="TH SarabunPSK" pitchFamily="34" charset="-34"/>
              </a:rPr>
              <a:t>Document delivery)</a:t>
            </a:r>
          </a:p>
          <a:p>
            <a:pPr marL="0" indent="0">
              <a:buNone/>
            </a:pPr>
            <a:r>
              <a:rPr lang="en-US" sz="7400" dirty="0" smtClean="0">
                <a:latin typeface="TH SarabunPSK" pitchFamily="34" charset="-34"/>
                <a:cs typeface="TH SarabunPSK" pitchFamily="34" charset="-34"/>
              </a:rPr>
              <a:t>10.</a:t>
            </a:r>
            <a:r>
              <a:rPr lang="th-TH" sz="7400" dirty="0" smtClean="0">
                <a:latin typeface="TH SarabunPSK" pitchFamily="34" charset="-34"/>
                <a:cs typeface="TH SarabunPSK" pitchFamily="34" charset="-34"/>
              </a:rPr>
              <a:t> บริการ</a:t>
            </a:r>
            <a:r>
              <a:rPr lang="th-TH" sz="7400" dirty="0" smtClean="0">
                <a:latin typeface="TH SarabunPSK" pitchFamily="34" charset="-34"/>
                <a:cs typeface="TH SarabunPSK" pitchFamily="34" charset="-34"/>
              </a:rPr>
              <a:t>บทความอิเล็กทรอนิกส์ระหว่างห้องสมุด (</a:t>
            </a:r>
            <a:r>
              <a:rPr lang="en-US" sz="7400" dirty="0" smtClean="0">
                <a:latin typeface="TH SarabunPSK" pitchFamily="34" charset="-34"/>
                <a:cs typeface="TH SarabunPSK" pitchFamily="34" charset="-34"/>
              </a:rPr>
              <a:t>Electronic article delivery)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5502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th-TH" b="1" dirty="0" smtClean="0">
                <a:solidFill>
                  <a:schemeClr val="tx1"/>
                </a:solidFill>
              </a:rPr>
              <a:t>บริการเสริมที่</a:t>
            </a:r>
            <a:r>
              <a:rPr lang="th-TH" b="1" dirty="0" smtClean="0">
                <a:solidFill>
                  <a:schemeClr val="tx1"/>
                </a:solidFill>
              </a:rPr>
              <a:t>น่าสนใจ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50405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7400" dirty="0" smtClean="0">
                <a:latin typeface="TH SarabunPSK" pitchFamily="34" charset="-34"/>
                <a:cs typeface="TH SarabunPSK" pitchFamily="34" charset="-34"/>
              </a:rPr>
              <a:t>11</a:t>
            </a:r>
            <a:r>
              <a:rPr lang="en-US" sz="7400" dirty="0" smtClean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th-TH" sz="7400" dirty="0" smtClean="0">
                <a:latin typeface="TH SarabunPSK" pitchFamily="34" charset="-34"/>
                <a:cs typeface="TH SarabunPSK" pitchFamily="34" charset="-34"/>
              </a:rPr>
              <a:t>บริการยืมทรัพยากรสารสนเทศต่อทางออนไลน์ (</a:t>
            </a:r>
            <a:r>
              <a:rPr lang="en-US" sz="7400" dirty="0" smtClean="0">
                <a:latin typeface="TH SarabunPSK" pitchFamily="34" charset="-34"/>
                <a:cs typeface="TH SarabunPSK" pitchFamily="34" charset="-34"/>
              </a:rPr>
              <a:t>Online renew)</a:t>
            </a:r>
          </a:p>
          <a:p>
            <a:pPr marL="0" indent="0">
              <a:buNone/>
            </a:pPr>
            <a:r>
              <a:rPr lang="en-US" sz="7400" dirty="0" smtClean="0">
                <a:latin typeface="TH SarabunPSK" pitchFamily="34" charset="-34"/>
                <a:cs typeface="TH SarabunPSK" pitchFamily="34" charset="-34"/>
              </a:rPr>
              <a:t>12. </a:t>
            </a:r>
            <a:r>
              <a:rPr lang="th-TH" sz="7400" dirty="0" smtClean="0">
                <a:latin typeface="TH SarabunPSK" pitchFamily="34" charset="-34"/>
                <a:cs typeface="TH SarabunPSK" pitchFamily="34" charset="-34"/>
              </a:rPr>
              <a:t>บริการจองทรัพยากรสารสนเทศที่มีผู้ยืมทางออนไลน์ (</a:t>
            </a:r>
            <a:r>
              <a:rPr lang="en-US" sz="7400" dirty="0" smtClean="0">
                <a:latin typeface="TH SarabunPSK" pitchFamily="34" charset="-34"/>
                <a:cs typeface="TH SarabunPSK" pitchFamily="34" charset="-34"/>
              </a:rPr>
              <a:t>Online request)</a:t>
            </a:r>
          </a:p>
          <a:p>
            <a:pPr marL="0" indent="0">
              <a:buNone/>
            </a:pPr>
            <a:r>
              <a:rPr lang="en-US" sz="7400" dirty="0" smtClean="0">
                <a:latin typeface="TH SarabunPSK" pitchFamily="34" charset="-34"/>
                <a:cs typeface="TH SarabunPSK" pitchFamily="34" charset="-34"/>
              </a:rPr>
              <a:t>13. </a:t>
            </a:r>
            <a:r>
              <a:rPr lang="th-TH" sz="7400" dirty="0" smtClean="0">
                <a:latin typeface="TH SarabunPSK" pitchFamily="34" charset="-34"/>
                <a:cs typeface="TH SarabunPSK" pitchFamily="34" charset="-34"/>
              </a:rPr>
              <a:t>บริการสื่อโสตทัศนวัสดุ (</a:t>
            </a:r>
            <a:r>
              <a:rPr lang="en-US" sz="7400" dirty="0" smtClean="0">
                <a:latin typeface="TH SarabunPSK" pitchFamily="34" charset="-34"/>
                <a:cs typeface="TH SarabunPSK" pitchFamily="34" charset="-34"/>
              </a:rPr>
              <a:t>Audiovisual media)</a:t>
            </a:r>
          </a:p>
          <a:p>
            <a:pPr marL="0" indent="0">
              <a:buNone/>
            </a:pPr>
            <a:r>
              <a:rPr lang="en-US" sz="7400" dirty="0" smtClean="0">
                <a:latin typeface="TH SarabunPSK" pitchFamily="34" charset="-34"/>
                <a:cs typeface="TH SarabunPSK" pitchFamily="34" charset="-34"/>
              </a:rPr>
              <a:t>14. </a:t>
            </a:r>
            <a:r>
              <a:rPr lang="th-TH" sz="7400" dirty="0" smtClean="0">
                <a:latin typeface="TH SarabunPSK" pitchFamily="34" charset="-34"/>
                <a:cs typeface="TH SarabunPSK" pitchFamily="34" charset="-34"/>
              </a:rPr>
              <a:t>บริการห้องศึกษาค้นคว้า (</a:t>
            </a:r>
            <a:r>
              <a:rPr lang="en-US" sz="7400" dirty="0" smtClean="0">
                <a:latin typeface="TH SarabunPSK" pitchFamily="34" charset="-34"/>
                <a:cs typeface="TH SarabunPSK" pitchFamily="34" charset="-34"/>
              </a:rPr>
              <a:t>Study room)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4829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143000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th-TH" sz="3600" b="1" dirty="0">
                <a:latin typeface="LilyUPC" panose="020B0604020202020204" pitchFamily="34" charset="-34"/>
                <a:cs typeface="LilyUPC" panose="020B0604020202020204" pitchFamily="34" charset="-34"/>
              </a:rPr>
              <a:t>1. บริการรายชื่อทรัพยากรสารสนเทศใหม่ </a:t>
            </a:r>
            <a:r>
              <a:rPr lang="th-TH" sz="36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/>
            </a:r>
            <a:br>
              <a:rPr lang="th-TH" sz="36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</a:br>
            <a:r>
              <a:rPr lang="th-TH" sz="36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(</a:t>
            </a:r>
            <a:r>
              <a:rPr lang="en-US" sz="3600" b="1" dirty="0">
                <a:latin typeface="LilyUPC" panose="020B0604020202020204" pitchFamily="34" charset="-34"/>
                <a:cs typeface="LilyUPC" panose="020B0604020202020204" pitchFamily="34" charset="-34"/>
              </a:rPr>
              <a:t>New information resources)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5040560"/>
          </a:xfrm>
        </p:spPr>
        <p:txBody>
          <a:bodyPr>
            <a:normAutofit/>
          </a:bodyPr>
          <a:lstStyle/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เป็นการจัดทำรายชื่อทรัพยากรสารสนเทศใหม่ทุกประเภทที่ห้องสมุดได้รับ เช่น หนังสือ งานวิจัย รายงาน วิทยานิพนธ์ ซีดี วีซีดี โสตทัศนวัสดุต่าง ๆ เป็นต้น เพื่อนำเสนอให้ผู้ใช้ทราบและได้ใช้ด้วยวิธีการต่าง ๆ หลังจากผู้ใช้ได้รายการที่ต้องการ ผู้ใช้จะจดรหัสหรือเลขเรียกหนังสือ และไปหยิบรายการที่ต้องการจากชั้นทรัพยากรสารสนเทศประเภทนั้น ๆ  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0739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2. </a:t>
            </a:r>
            <a:r>
              <a:rPr lang="th-TH" sz="36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บริการ</a:t>
            </a:r>
            <a:r>
              <a:rPr lang="th-TH" sz="3600" b="1" dirty="0">
                <a:latin typeface="LilyUPC" panose="020B0604020202020204" pitchFamily="34" charset="-34"/>
                <a:cs typeface="LilyUPC" panose="020B0604020202020204" pitchFamily="34" charset="-34"/>
              </a:rPr>
              <a:t>สารบาญวารสารฉบับใหม่ </a:t>
            </a:r>
            <a:r>
              <a:rPr lang="th-TH" sz="36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/>
            </a:r>
            <a:br>
              <a:rPr lang="th-TH" sz="36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</a:br>
            <a:r>
              <a:rPr lang="th-TH" sz="3600" b="1" dirty="0" smtClean="0">
                <a:latin typeface="LilyUPC" panose="020B0604020202020204" pitchFamily="34" charset="-34"/>
                <a:cs typeface="LilyUPC" panose="020B0604020202020204" pitchFamily="34" charset="-34"/>
              </a:rPr>
              <a:t>(</a:t>
            </a:r>
            <a:r>
              <a:rPr lang="en-US" sz="3600" b="1" dirty="0">
                <a:latin typeface="LilyUPC" panose="020B0604020202020204" pitchFamily="34" charset="-34"/>
                <a:cs typeface="LilyUPC" panose="020B0604020202020204" pitchFamily="34" charset="-34"/>
              </a:rPr>
              <a:t>Current contents)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5040560"/>
          </a:xfrm>
        </p:spPr>
        <p:txBody>
          <a:bodyPr>
            <a:normAutofit/>
          </a:bodyPr>
          <a:lstStyle/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เป็นการทำสำเนาหรือถ่ายเอกสารหน้าสารบาญของวารสารฉบับใหม่ (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new issue)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ที่ห้องสมุดได้รับ เพื่อนำเสนอบทความใหม่ ๆ ให้ผู้ใช้ทราบและได้ใช้ด้วยวิธีการต่าง ๆ หลังจากผู้ใช้เลือกบทความที่ต้องการได้แกล้ว  จะจดชื่อวารสาร ปีที่ ฉบับที่ วันเดือนปี และเลขหน้าของบทความที่ต้องการ และไปหยิบวารสารฉบับที่ต้องการจากชั้นวารสารเพื่อใช้บทความดังกล่าว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0419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719</TotalTime>
  <Words>1385</Words>
  <Application>Microsoft Office PowerPoint</Application>
  <PresentationFormat>On-screen Show (4:3)</PresentationFormat>
  <Paragraphs>66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EucrosiaUPC</vt:lpstr>
      <vt:lpstr>Franklin Gothic Book</vt:lpstr>
      <vt:lpstr>LilyUPC</vt:lpstr>
      <vt:lpstr>Perpetua</vt:lpstr>
      <vt:lpstr>TH SarabunPSK</vt:lpstr>
      <vt:lpstr>Wingdings 2</vt:lpstr>
      <vt:lpstr>Equity</vt:lpstr>
      <vt:lpstr>การจัดบริการเสริมของห้องสมุด</vt:lpstr>
      <vt:lpstr>หัวข้อบรรยาย (น. 9-34)</vt:lpstr>
      <vt:lpstr>ความสำคัญของบริการเสริมของห้องสมุด</vt:lpstr>
      <vt:lpstr>บริการเสริมที่น่าสนใจ</vt:lpstr>
      <vt:lpstr>บริการเสริมที่น่าสนใจ (ต่อ)</vt:lpstr>
      <vt:lpstr>บริการเสริมที่น่าสนใจ (ต่อ)</vt:lpstr>
      <vt:lpstr>บริการเสริมที่น่าสนใจ</vt:lpstr>
      <vt:lpstr>1. บริการรายชื่อทรัพยากรสารสนเทศใหม่  (New information resources)</vt:lpstr>
      <vt:lpstr>2. บริการสารบาญวารสารฉบับใหม่  (Current contents)</vt:lpstr>
      <vt:lpstr>3. บริการตอบคำถามออนไลน์  (Online reference)</vt:lpstr>
      <vt:lpstr>4. บริการคำถาม-คำตอบที่น่าสนใจหรือพบบ่อย ๆ  (Questions and Answers (Q&amp;A))</vt:lpstr>
      <vt:lpstr>5.บริการแนะนำทรัพยากรสารสนเทศให้ห้องสมุดจัดหา (Information resources suggestion)</vt:lpstr>
      <vt:lpstr>6. บริการส่งเสริมการรู้สารสนเทศ  (Information literacy (IL)</vt:lpstr>
      <vt:lpstr>7. บริการคู่มือการใช้ฐานข้อมูล  (Online database manual)</vt:lpstr>
      <vt:lpstr>8. บริการยืมด่วนระหว่างห้องสมุดในสังกัดเดียวกัน  (Express interlibrary loan)</vt:lpstr>
      <vt:lpstr>9. บริการถ่ายสำเนาเอกสารระหว่างห้องสมุด  (Document delivery)</vt:lpstr>
      <vt:lpstr>10. บริการบทความอิเล็กทรอนิกส์ระหว่างห้องสมุด  (Electronic article delivery)</vt:lpstr>
      <vt:lpstr>11. บริการยืมทรัพยากรสารสนเทศต่อทางออนไลน์  (Online renew)</vt:lpstr>
      <vt:lpstr>12. บริการจองทรัพยากรสารสนเทศที่มีผู้ยืมทางออนไลน์ (Audiovisual media)</vt:lpstr>
      <vt:lpstr>13. บริการสื่อโสตทัศนวัสดุ  (Online request)</vt:lpstr>
      <vt:lpstr>14. บริการห้องศึกษาค้นคว้า  (Study room)</vt:lpstr>
    </vt:vector>
  </TitlesOfParts>
  <Company>Computer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HomeUser</dc:creator>
  <cp:lastModifiedBy>Windows User</cp:lastModifiedBy>
  <cp:revision>23</cp:revision>
  <dcterms:created xsi:type="dcterms:W3CDTF">2014-03-23T11:42:58Z</dcterms:created>
  <dcterms:modified xsi:type="dcterms:W3CDTF">2018-08-03T05:18:19Z</dcterms:modified>
</cp:coreProperties>
</file>